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76" r:id="rId3"/>
    <p:sldId id="27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9" r:id="rId20"/>
    <p:sldId id="274" r:id="rId21"/>
    <p:sldId id="278" r:id="rId22"/>
  </p:sldIdLst>
  <p:sldSz cx="9753600" cy="54864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Rawat" initials="KR" lastIdx="6" clrIdx="0">
    <p:extLst>
      <p:ext uri="{19B8F6BF-5375-455C-9EA6-DF929625EA0E}">
        <p15:presenceInfo xmlns:p15="http://schemas.microsoft.com/office/powerpoint/2012/main" userId="0f29681c894b9b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4F81BD"/>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p:cViewPr varScale="1">
        <p:scale>
          <a:sx n="150" d="100"/>
          <a:sy n="150" d="100"/>
        </p:scale>
        <p:origin x="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7T10:58:13.177" idx="2">
    <p:pos x="5963" y="14"/>
    <p:text>Narendra Singh Tomar</p:text>
    <p:extLst>
      <p:ext uri="{C676402C-5697-4E1C-873F-D02D1690AC5C}">
        <p15:threadingInfo xmlns:p15="http://schemas.microsoft.com/office/powerpoint/2012/main" timeZoneBias="-330"/>
      </p:ext>
    </p:extLst>
  </p:cm>
  <p:cm authorId="1" dt="2022-03-17T10:59:06.867" idx="5">
    <p:pos x="5963" y="150"/>
    <p:text>Narendra Singh Tomar</p:text>
    <p:extLst>
      <p:ext uri="{C676402C-5697-4E1C-873F-D02D1690AC5C}">
        <p15:threadingInfo xmlns:p15="http://schemas.microsoft.com/office/powerpoint/2012/main" timeZoneBias="-330">
          <p15:parentCm authorId="1" idx="2"/>
        </p15:threadingInfo>
      </p:ext>
    </p:extLst>
  </p:cm>
  <p:cm authorId="1" dt="2022-03-17T10:59:28.493" idx="6">
    <p:pos x="5963" y="286"/>
    <p:text>agriculture minister</p:text>
    <p:extLst>
      <p:ext uri="{C676402C-5697-4E1C-873F-D02D1690AC5C}">
        <p15:threadingInfo xmlns:p15="http://schemas.microsoft.com/office/powerpoint/2012/main" timeZoneBias="-330">
          <p15:parentCm authorId="1"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E3F4E-E40D-4126-84A0-CAE35C8B64F9}" type="datetimeFigureOut">
              <a:rPr lang="en-IN" smtClean="0"/>
              <a:t>02/04/22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B4B50-2106-42BA-88A9-37BE9C6B94A3}" type="slidenum">
              <a:rPr lang="en-IN" smtClean="0"/>
              <a:t>‹#›</a:t>
            </a:fld>
            <a:endParaRPr lang="en-IN"/>
          </a:p>
        </p:txBody>
      </p:sp>
    </p:spTree>
    <p:extLst>
      <p:ext uri="{BB962C8B-B14F-4D97-AF65-F5344CB8AC3E}">
        <p14:creationId xmlns:p14="http://schemas.microsoft.com/office/powerpoint/2010/main" val="3470301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5AB4B50-2106-42BA-88A9-37BE9C6B94A3}" type="slidenum">
              <a:rPr lang="en-IN" smtClean="0"/>
              <a:t>2</a:t>
            </a:fld>
            <a:endParaRPr lang="en-IN"/>
          </a:p>
        </p:txBody>
      </p:sp>
    </p:spTree>
    <p:extLst>
      <p:ext uri="{BB962C8B-B14F-4D97-AF65-F5344CB8AC3E}">
        <p14:creationId xmlns:p14="http://schemas.microsoft.com/office/powerpoint/2010/main" val="294541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334819397" r:id="rId1"/>
  </p:sldLayoutIdLst>
  <p:txStyles>
    <p:titleStyle>
      <a:lvl1pPr algn="ctr">
        <a:defRPr sz="4400" kern="1200">
          <a:solidFill>
            <a:schemeClr val="lt1"/>
          </a:solidFill>
        </a:defRPr>
      </a:lvl1pPr>
      <a:extLst/>
    </p:titleStyle>
    <p:bodyStyle>
      <a:lvl1pPr indent="-324900" algn="ctr">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Mist4zw3e3I" TargetMode="External"/><Relationship Id="rId2" Type="http://schemas.openxmlformats.org/officeDocument/2006/relationships/hyperlink" Target="https://www.youtube.com/watch?v=oQlicIzQork"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753600" cy="5486400"/>
          <a:chOff x="0" y="0"/>
          <a:chExt cx="9753600" cy="5486400"/>
        </a:xfrm>
      </p:grpSpPr>
      <p:sp>
        <p:nvSpPr>
          <p:cNvPr id="5" name="TextBox 4">
            <a:extLst>
              <a:ext uri="{FF2B5EF4-FFF2-40B4-BE49-F238E27FC236}">
                <a16:creationId xmlns:a16="http://schemas.microsoft.com/office/drawing/2014/main" id="{8EC4FA2E-3B10-41E3-B1DF-E295312A8953}"/>
              </a:ext>
            </a:extLst>
          </p:cNvPr>
          <p:cNvSpPr txBox="1"/>
          <p:nvPr/>
        </p:nvSpPr>
        <p:spPr>
          <a:xfrm>
            <a:off x="628328" y="4903440"/>
            <a:ext cx="8179227" cy="369332"/>
          </a:xfrm>
          <a:prstGeom prst="rect">
            <a:avLst/>
          </a:prstGeom>
          <a:noFill/>
        </p:spPr>
        <p:txBody>
          <a:bodyPr wrap="none" rtlCol="0">
            <a:spAutoFit/>
          </a:bodyPr>
          <a:lstStyle/>
          <a:p>
            <a:r>
              <a:rPr lang="en-US" dirty="0">
                <a:solidFill>
                  <a:srgbClr val="FFFF00"/>
                </a:solidFill>
                <a:effectLst>
                  <a:outerShdw blurRad="38100" dist="38100" dir="2700000" algn="tl">
                    <a:srgbClr val="000000">
                      <a:alpha val="43137"/>
                    </a:srgbClr>
                  </a:outerShdw>
                </a:effectLst>
                <a:latin typeface="Arial Black" panose="020B0A04020102020204" pitchFamily="34" charset="0"/>
              </a:rPr>
              <a:t>BY AVANISH GUPTA, KUNAL RAWAT, ANIKET TAYAL,KSHYMAK</a:t>
            </a:r>
            <a:endParaRPr lang="en-IN" dirty="0">
              <a:solidFill>
                <a:srgbClr val="FFFF00"/>
              </a:solidFill>
              <a:effectLst>
                <a:outerShdw blurRad="38100" dist="38100" dir="2700000" algn="tl">
                  <a:srgbClr val="000000">
                    <a:alpha val="43137"/>
                  </a:srgbClr>
                </a:outerShdw>
              </a:effectLst>
              <a:latin typeface="Arial Black" panose="020B0A04020102020204" pitchFamily="34" charset="0"/>
            </a:endParaRPr>
          </a:p>
        </p:txBody>
      </p:sp>
      <p:pic>
        <p:nvPicPr>
          <p:cNvPr id="7" name="Picture 6">
            <a:extLst>
              <a:ext uri="{FF2B5EF4-FFF2-40B4-BE49-F238E27FC236}">
                <a16:creationId xmlns:a16="http://schemas.microsoft.com/office/drawing/2014/main" id="{B5C7CBB1-160A-4A13-B6A0-1171015E3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753600" cy="5486400"/>
          </a:xfrm>
          <a:prstGeom prst="rect">
            <a:avLst/>
          </a:prstGeom>
        </p:spPr>
      </p:pic>
      <p:sp>
        <p:nvSpPr>
          <p:cNvPr id="9" name="Rectangle 8">
            <a:extLst>
              <a:ext uri="{FF2B5EF4-FFF2-40B4-BE49-F238E27FC236}">
                <a16:creationId xmlns:a16="http://schemas.microsoft.com/office/drawing/2014/main" id="{D022C550-BAC0-4CE0-811B-AA3B0C1BE582}"/>
              </a:ext>
            </a:extLst>
          </p:cNvPr>
          <p:cNvSpPr/>
          <p:nvPr/>
        </p:nvSpPr>
        <p:spPr>
          <a:xfrm>
            <a:off x="0" y="4692932"/>
            <a:ext cx="9753599" cy="808276"/>
          </a:xfrm>
          <a:prstGeom prst="rect">
            <a:avLst/>
          </a:prstGeom>
          <a:solidFill>
            <a:srgbClr val="4F81B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CC5DAC6-1FD5-45B5-B43D-591C482FE09D}"/>
              </a:ext>
            </a:extLst>
          </p:cNvPr>
          <p:cNvSpPr txBox="1"/>
          <p:nvPr/>
        </p:nvSpPr>
        <p:spPr>
          <a:xfrm>
            <a:off x="-2" y="4764940"/>
            <a:ext cx="9753601"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highlight>
                  <a:srgbClr val="00CC99"/>
                </a:highlight>
                <a:latin typeface="Arial Black" panose="020B0A04020102020204" pitchFamily="34" charset="0"/>
              </a:rPr>
              <a:t>BY IIOT B1 AVISHISHT GUPTA, KUNAL RAWAT, ANKIT TAYAL, KSHYMAK</a:t>
            </a:r>
            <a:endParaRPr lang="en-IN" b="1" dirty="0">
              <a:effectLst>
                <a:outerShdw blurRad="38100" dist="38100" dir="2700000" algn="tl">
                  <a:srgbClr val="000000">
                    <a:alpha val="43137"/>
                  </a:srgbClr>
                </a:outerShdw>
              </a:effectLst>
              <a:highlight>
                <a:srgbClr val="00CC99"/>
              </a:highlight>
              <a:latin typeface="Arial Black" panose="020B0A04020102020204" pitchFamily="34" charset="0"/>
            </a:endParaRPr>
          </a:p>
          <a:p>
            <a:endParaRPr lang="en-IN" dirty="0">
              <a:highlight>
                <a:srgbClr val="00CC99"/>
              </a:highlight>
            </a:endParaRPr>
          </a:p>
        </p:txBody>
      </p:sp>
      <p:sp>
        <p:nvSpPr>
          <p:cNvPr id="2" name="Rectangle 1">
            <a:extLst>
              <a:ext uri="{FF2B5EF4-FFF2-40B4-BE49-F238E27FC236}">
                <a16:creationId xmlns:a16="http://schemas.microsoft.com/office/drawing/2014/main" id="{C84D29B5-9AAE-428E-95B7-6685496B150B}"/>
              </a:ext>
            </a:extLst>
          </p:cNvPr>
          <p:cNvSpPr/>
          <p:nvPr/>
        </p:nvSpPr>
        <p:spPr>
          <a:xfrm>
            <a:off x="2428528" y="0"/>
            <a:ext cx="4608512" cy="808276"/>
          </a:xfrm>
          <a:prstGeom prst="rect">
            <a:avLst/>
          </a:prstGeom>
          <a:solidFill>
            <a:srgbClr val="4F81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2F49BCE-AD2A-4A08-AA58-EAA12007CF77}"/>
              </a:ext>
            </a:extLst>
          </p:cNvPr>
          <p:cNvSpPr txBox="1"/>
          <p:nvPr/>
        </p:nvSpPr>
        <p:spPr>
          <a:xfrm>
            <a:off x="2428528" y="100390"/>
            <a:ext cx="5931588" cy="707886"/>
          </a:xfrm>
          <a:prstGeom prst="rect">
            <a:avLst/>
          </a:prstGeom>
          <a:noFill/>
        </p:spPr>
        <p:txBody>
          <a:bodyPr wrap="square" rtlCol="0">
            <a:spAutoFit/>
          </a:bodyPr>
          <a:lstStyle/>
          <a:p>
            <a:r>
              <a:rPr lang="en-US" sz="4000" dirty="0">
                <a:solidFill>
                  <a:srgbClr val="FFFF00"/>
                </a:solidFill>
                <a:latin typeface="Arial Black" panose="020B0A04020102020204" pitchFamily="34" charset="0"/>
              </a:rPr>
              <a:t>FARM</a:t>
            </a:r>
            <a:r>
              <a:rPr lang="en-US" dirty="0">
                <a:solidFill>
                  <a:srgbClr val="FFFF00"/>
                </a:solidFill>
              </a:rPr>
              <a:t> </a:t>
            </a:r>
            <a:r>
              <a:rPr lang="en-US" sz="4000" dirty="0">
                <a:solidFill>
                  <a:srgbClr val="FFFF00"/>
                </a:solidFill>
                <a:latin typeface="Arial Black" panose="020B0A04020102020204" pitchFamily="34" charset="0"/>
              </a:rPr>
              <a:t>BILL 2020</a:t>
            </a:r>
            <a:endParaRPr lang="en-IN" sz="4000" dirty="0">
              <a:solidFill>
                <a:srgbClr val="FFFF00"/>
              </a:solidFill>
              <a:latin typeface="Arial Black" panose="020B0A04020102020204" pitchFamily="34" charset="0"/>
            </a:endParaRPr>
          </a:p>
        </p:txBody>
      </p:sp>
      <p:sp>
        <p:nvSpPr>
          <p:cNvPr id="3" name="TextBox 2">
            <a:extLst>
              <a:ext uri="{FF2B5EF4-FFF2-40B4-BE49-F238E27FC236}">
                <a16:creationId xmlns:a16="http://schemas.microsoft.com/office/drawing/2014/main" id="{160402F1-B582-4F96-AC9C-CFC01887266D}"/>
              </a:ext>
            </a:extLst>
          </p:cNvPr>
          <p:cNvSpPr txBox="1"/>
          <p:nvPr/>
        </p:nvSpPr>
        <p:spPr>
          <a:xfrm>
            <a:off x="-1" y="5119464"/>
            <a:ext cx="9753599" cy="400110"/>
          </a:xfrm>
          <a:prstGeom prst="rect">
            <a:avLst/>
          </a:prstGeom>
          <a:noFill/>
        </p:spPr>
        <p:txBody>
          <a:bodyPr wrap="square" rtlCol="0">
            <a:spAutoFit/>
          </a:bodyPr>
          <a:lstStyle/>
          <a:p>
            <a:r>
              <a:rPr lang="en-IN" sz="2000" b="1" dirty="0"/>
              <a:t>                                 00419011721,             01419011721,         04319011721,     05919011721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sp>
        <p:nvSpPr>
          <p:cNvPr id="3" name="TextBox 2">
            <a:extLst>
              <a:ext uri="{FF2B5EF4-FFF2-40B4-BE49-F238E27FC236}">
                <a16:creationId xmlns:a16="http://schemas.microsoft.com/office/drawing/2014/main" id="{1D468DD5-A14F-4DF1-AA60-17A8DC810F99}"/>
              </a:ext>
            </a:extLst>
          </p:cNvPr>
          <p:cNvSpPr txBox="1"/>
          <p:nvPr/>
        </p:nvSpPr>
        <p:spPr>
          <a:xfrm>
            <a:off x="412304" y="1447056"/>
            <a:ext cx="4608512" cy="347787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Independence to the agricultural sector</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Farmers are now more free to sell their products</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To promote inter-state and intra-state trade</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To reduce marketing/ transportation costs</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Electronic trading(e-NAMI/transform the agriculture sector</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One Nation-One Market</a:t>
            </a:r>
            <a:endParaRPr lang="en-IN"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6E5D566-3EF0-4B1C-9B23-E08399824E7D}"/>
              </a:ext>
            </a:extLst>
          </p:cNvPr>
          <p:cNvSpPr txBox="1"/>
          <p:nvPr/>
        </p:nvSpPr>
        <p:spPr>
          <a:xfrm>
            <a:off x="484312" y="222920"/>
            <a:ext cx="8568952" cy="523220"/>
          </a:xfrm>
          <a:prstGeom prst="rect">
            <a:avLst/>
          </a:prstGeom>
          <a:noFill/>
        </p:spPr>
        <p:txBody>
          <a:bodyPr wrap="square" rtlCol="0">
            <a:spAutoFit/>
          </a:bodyPr>
          <a:lstStyle/>
          <a:p>
            <a:r>
              <a:rPr lang="en-US" sz="2800" dirty="0">
                <a:latin typeface="Eras Demi ITC" panose="020B0805030504020804" pitchFamily="34" charset="0"/>
              </a:rPr>
              <a:t>Bill on Agri market</a:t>
            </a:r>
            <a:endParaRPr lang="en-IN" sz="2800" dirty="0">
              <a:latin typeface="Eras Demi ITC" panose="020B0805030504020804" pitchFamily="34" charset="0"/>
            </a:endParaRPr>
          </a:p>
        </p:txBody>
      </p:sp>
      <p:sp>
        <p:nvSpPr>
          <p:cNvPr id="5" name="TextBox 4">
            <a:extLst>
              <a:ext uri="{FF2B5EF4-FFF2-40B4-BE49-F238E27FC236}">
                <a16:creationId xmlns:a16="http://schemas.microsoft.com/office/drawing/2014/main" id="{70CFFF63-9735-4F32-BE82-D36C9DD29C4A}"/>
              </a:ext>
            </a:extLst>
          </p:cNvPr>
          <p:cNvSpPr txBox="1"/>
          <p:nvPr/>
        </p:nvSpPr>
        <p:spPr>
          <a:xfrm>
            <a:off x="484312" y="561469"/>
            <a:ext cx="7488832" cy="369332"/>
          </a:xfrm>
          <a:prstGeom prst="rect">
            <a:avLst/>
          </a:prstGeom>
          <a:noFill/>
        </p:spPr>
        <p:txBody>
          <a:bodyPr wrap="square" rtlCol="0">
            <a:spAutoFit/>
          </a:bodyPr>
          <a:lstStyle/>
          <a:p>
            <a:r>
              <a:rPr lang="en-US" dirty="0"/>
              <a:t>Farmers Produce Trade and Commerce(Promotion and Facilitation) Bill, 2020</a:t>
            </a:r>
            <a:endParaRPr lang="en-IN" dirty="0"/>
          </a:p>
        </p:txBody>
      </p:sp>
      <p:pic>
        <p:nvPicPr>
          <p:cNvPr id="7" name="Picture 6">
            <a:extLst>
              <a:ext uri="{FF2B5EF4-FFF2-40B4-BE49-F238E27FC236}">
                <a16:creationId xmlns:a16="http://schemas.microsoft.com/office/drawing/2014/main" id="{3075E3D7-2F36-4478-A2F0-60583FD6E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832" y="1352801"/>
            <a:ext cx="4524605" cy="34066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sp>
        <p:nvSpPr>
          <p:cNvPr id="3" name="TextBox 2">
            <a:extLst>
              <a:ext uri="{FF2B5EF4-FFF2-40B4-BE49-F238E27FC236}">
                <a16:creationId xmlns:a16="http://schemas.microsoft.com/office/drawing/2014/main" id="{74F267C4-F2BB-4946-B58E-6790A711A1F3}"/>
              </a:ext>
            </a:extLst>
          </p:cNvPr>
          <p:cNvSpPr txBox="1"/>
          <p:nvPr/>
        </p:nvSpPr>
        <p:spPr>
          <a:xfrm>
            <a:off x="412304" y="1447056"/>
            <a:ext cx="468052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Farmers can enter into a direct contract with business firms agribusiness firms and to the global</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Marginal and small farmers, with land less than five hectares, to gain via aggregation and contract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 transfer the risk of market unpredictability from farmers to sponsors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 enable farmers to access modem tech</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reduce cost of marketing and boost farmer's income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Farmers can engage in direct marketing</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Effective dispute resolution mechanism</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95244D2-E75E-4C9F-866B-3749CEC6EA8F}"/>
              </a:ext>
            </a:extLst>
          </p:cNvPr>
          <p:cNvSpPr txBox="1"/>
          <p:nvPr/>
        </p:nvSpPr>
        <p:spPr>
          <a:xfrm>
            <a:off x="484312" y="222920"/>
            <a:ext cx="8568952" cy="523220"/>
          </a:xfrm>
          <a:prstGeom prst="rect">
            <a:avLst/>
          </a:prstGeom>
          <a:noFill/>
        </p:spPr>
        <p:txBody>
          <a:bodyPr wrap="square" rtlCol="0">
            <a:spAutoFit/>
          </a:bodyPr>
          <a:lstStyle/>
          <a:p>
            <a:r>
              <a:rPr lang="en-US" sz="2800" dirty="0">
                <a:latin typeface="Eras Demi ITC" panose="020B0805030504020804" pitchFamily="34" charset="0"/>
              </a:rPr>
              <a:t>Bill on contract farming</a:t>
            </a:r>
            <a:endParaRPr lang="en-IN" sz="2800" dirty="0">
              <a:latin typeface="Eras Demi ITC" panose="020B0805030504020804" pitchFamily="34" charset="0"/>
            </a:endParaRPr>
          </a:p>
        </p:txBody>
      </p:sp>
      <p:sp>
        <p:nvSpPr>
          <p:cNvPr id="5" name="TextBox 4">
            <a:extLst>
              <a:ext uri="{FF2B5EF4-FFF2-40B4-BE49-F238E27FC236}">
                <a16:creationId xmlns:a16="http://schemas.microsoft.com/office/drawing/2014/main" id="{44404967-F995-47D7-ADF1-F433C329E6D7}"/>
              </a:ext>
            </a:extLst>
          </p:cNvPr>
          <p:cNvSpPr txBox="1"/>
          <p:nvPr/>
        </p:nvSpPr>
        <p:spPr>
          <a:xfrm>
            <a:off x="484312" y="561469"/>
            <a:ext cx="7920880" cy="646331"/>
          </a:xfrm>
          <a:prstGeom prst="rect">
            <a:avLst/>
          </a:prstGeom>
          <a:noFill/>
        </p:spPr>
        <p:txBody>
          <a:bodyPr wrap="square" rtlCol="0">
            <a:spAutoFit/>
          </a:bodyPr>
          <a:lstStyle/>
          <a:p>
            <a:r>
              <a:rPr lang="en-US" dirty="0"/>
              <a:t>The Farmer (Empowerment and Protection) Agreement of Price Assurance and Farm Services Bill, 2020</a:t>
            </a:r>
            <a:endParaRPr lang="en-IN" dirty="0"/>
          </a:p>
        </p:txBody>
      </p:sp>
      <p:pic>
        <p:nvPicPr>
          <p:cNvPr id="8" name="Picture 7">
            <a:extLst>
              <a:ext uri="{FF2B5EF4-FFF2-40B4-BE49-F238E27FC236}">
                <a16:creationId xmlns:a16="http://schemas.microsoft.com/office/drawing/2014/main" id="{8222CD9D-E323-4331-9917-BBB29C25E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941" y="1734502"/>
            <a:ext cx="4645395" cy="30969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51477" t="21126"/>
          <a:stretch/>
        </p:blipFill>
        <p:spPr>
          <a:xfrm>
            <a:off x="5020816" y="1159024"/>
            <a:ext cx="4732784" cy="4327376"/>
          </a:xfrm>
          <a:prstGeom prst="rect">
            <a:avLst/>
          </a:prstGeom>
        </p:spPr>
      </p:pic>
      <p:sp>
        <p:nvSpPr>
          <p:cNvPr id="3" name="TextBox 2">
            <a:extLst>
              <a:ext uri="{FF2B5EF4-FFF2-40B4-BE49-F238E27FC236}">
                <a16:creationId xmlns:a16="http://schemas.microsoft.com/office/drawing/2014/main" id="{3DB5C9A9-F104-4910-89CA-360A87D74D42}"/>
              </a:ext>
            </a:extLst>
          </p:cNvPr>
          <p:cNvSpPr txBox="1"/>
          <p:nvPr/>
        </p:nvSpPr>
        <p:spPr>
          <a:xfrm>
            <a:off x="412304" y="1447056"/>
            <a:ext cx="468052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This Bill will replace all essential commodities</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Attract private sector/ attracting </a:t>
            </a:r>
            <a:r>
              <a:rPr lang="en-US" dirty="0" err="1">
                <a:latin typeface="Arial" panose="020B0604020202020204" pitchFamily="34" charset="0"/>
                <a:cs typeface="Arial" panose="020B0604020202020204" pitchFamily="34" charset="0"/>
              </a:rPr>
              <a:t>FDl</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Bring investment for farm infrastructure and modernizing food supply chain.</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Help both farmers and consumers by bringing in price stability.</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Less wastage of farm produce.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The Minimum Support Price (MSP)</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C9D4F0-8962-45FB-BF38-242EF5F9EDFE}"/>
              </a:ext>
            </a:extLst>
          </p:cNvPr>
          <p:cNvSpPr txBox="1"/>
          <p:nvPr/>
        </p:nvSpPr>
        <p:spPr>
          <a:xfrm>
            <a:off x="484312" y="222920"/>
            <a:ext cx="8568952" cy="523220"/>
          </a:xfrm>
          <a:prstGeom prst="rect">
            <a:avLst/>
          </a:prstGeom>
          <a:noFill/>
        </p:spPr>
        <p:txBody>
          <a:bodyPr wrap="square" rtlCol="0">
            <a:spAutoFit/>
          </a:bodyPr>
          <a:lstStyle/>
          <a:p>
            <a:r>
              <a:rPr lang="en-US" sz="2800" dirty="0">
                <a:latin typeface="Eras Demi ITC" panose="020B0805030504020804" pitchFamily="34" charset="0"/>
              </a:rPr>
              <a:t>Bill relating to commodities</a:t>
            </a:r>
            <a:endParaRPr lang="en-IN" sz="2800" dirty="0">
              <a:latin typeface="Eras Demi ITC" panose="020B0805030504020804" pitchFamily="34" charset="0"/>
            </a:endParaRPr>
          </a:p>
        </p:txBody>
      </p:sp>
      <p:sp>
        <p:nvSpPr>
          <p:cNvPr id="5" name="TextBox 4">
            <a:extLst>
              <a:ext uri="{FF2B5EF4-FFF2-40B4-BE49-F238E27FC236}">
                <a16:creationId xmlns:a16="http://schemas.microsoft.com/office/drawing/2014/main" id="{0F9128AC-E05E-45DD-88F8-CC592B4D40A1}"/>
              </a:ext>
            </a:extLst>
          </p:cNvPr>
          <p:cNvSpPr txBox="1"/>
          <p:nvPr/>
        </p:nvSpPr>
        <p:spPr>
          <a:xfrm>
            <a:off x="484312" y="561469"/>
            <a:ext cx="7920880" cy="369332"/>
          </a:xfrm>
          <a:prstGeom prst="rect">
            <a:avLst/>
          </a:prstGeom>
          <a:noFill/>
        </p:spPr>
        <p:txBody>
          <a:bodyPr wrap="square" rtlCol="0">
            <a:spAutoFit/>
          </a:bodyPr>
          <a:lstStyle/>
          <a:p>
            <a:r>
              <a:rPr lang="en-US" dirty="0"/>
              <a:t>The Essential Commodities (Amendment) Bill, 2020</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t="31625"/>
          <a:stretch/>
        </p:blipFill>
        <p:spPr>
          <a:xfrm>
            <a:off x="24668" y="1735088"/>
            <a:ext cx="9753600" cy="3751312"/>
          </a:xfrm>
          <a:prstGeom prst="rect">
            <a:avLst/>
          </a:prstGeom>
        </p:spPr>
      </p:pic>
      <p:sp>
        <p:nvSpPr>
          <p:cNvPr id="3" name="TextBox 2">
            <a:extLst>
              <a:ext uri="{FF2B5EF4-FFF2-40B4-BE49-F238E27FC236}">
                <a16:creationId xmlns:a16="http://schemas.microsoft.com/office/drawing/2014/main" id="{6697135B-C4DD-4D40-BDB6-28915E0F95F2}"/>
              </a:ext>
            </a:extLst>
          </p:cNvPr>
          <p:cNvSpPr txBox="1"/>
          <p:nvPr/>
        </p:nvSpPr>
        <p:spPr>
          <a:xfrm>
            <a:off x="1841128" y="726976"/>
            <a:ext cx="6120680" cy="523220"/>
          </a:xfrm>
          <a:prstGeom prst="rect">
            <a:avLst/>
          </a:prstGeom>
          <a:noFill/>
        </p:spPr>
        <p:txBody>
          <a:bodyPr wrap="square" rtlCol="0">
            <a:spAutoFit/>
          </a:bodyPr>
          <a:lstStyle/>
          <a:p>
            <a:r>
              <a:rPr lang="en-US" sz="2800" dirty="0">
                <a:latin typeface="Eras Demi ITC" panose="020B0805030504020804" pitchFamily="34" charset="0"/>
              </a:rPr>
              <a:t>DRAWBACK OF FARM BILL 2020</a:t>
            </a:r>
            <a:endParaRPr lang="en-IN" sz="2800" dirty="0">
              <a:latin typeface="Eras Demi ITC" panose="020B08050305040208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46309" t="18500"/>
          <a:stretch/>
        </p:blipFill>
        <p:spPr>
          <a:xfrm>
            <a:off x="4516760" y="1015008"/>
            <a:ext cx="5236840" cy="4471392"/>
          </a:xfrm>
          <a:prstGeom prst="rect">
            <a:avLst/>
          </a:prstGeom>
        </p:spPr>
      </p:pic>
      <p:sp>
        <p:nvSpPr>
          <p:cNvPr id="3" name="TextBox 2">
            <a:extLst>
              <a:ext uri="{FF2B5EF4-FFF2-40B4-BE49-F238E27FC236}">
                <a16:creationId xmlns:a16="http://schemas.microsoft.com/office/drawing/2014/main" id="{01D2EAF2-46F6-4FE6-A493-DE66A027AF95}"/>
              </a:ext>
            </a:extLst>
          </p:cNvPr>
          <p:cNvSpPr txBox="1"/>
          <p:nvPr/>
        </p:nvSpPr>
        <p:spPr>
          <a:xfrm>
            <a:off x="484312" y="222920"/>
            <a:ext cx="8568952" cy="523220"/>
          </a:xfrm>
          <a:prstGeom prst="rect">
            <a:avLst/>
          </a:prstGeom>
          <a:noFill/>
        </p:spPr>
        <p:txBody>
          <a:bodyPr wrap="square" rtlCol="0">
            <a:spAutoFit/>
          </a:bodyPr>
          <a:lstStyle/>
          <a:p>
            <a:r>
              <a:rPr lang="en-US" sz="2800" dirty="0">
                <a:latin typeface="Eras Demi ITC" panose="020B0805030504020804" pitchFamily="34" charset="0"/>
              </a:rPr>
              <a:t>Bill on contract farming</a:t>
            </a:r>
            <a:endParaRPr lang="en-IN" sz="2800" dirty="0">
              <a:latin typeface="Eras Demi ITC" panose="020B0805030504020804" pitchFamily="34" charset="0"/>
            </a:endParaRPr>
          </a:p>
        </p:txBody>
      </p:sp>
      <p:sp>
        <p:nvSpPr>
          <p:cNvPr id="4" name="TextBox 3">
            <a:extLst>
              <a:ext uri="{FF2B5EF4-FFF2-40B4-BE49-F238E27FC236}">
                <a16:creationId xmlns:a16="http://schemas.microsoft.com/office/drawing/2014/main" id="{F9D1B2E2-4026-412C-8DBB-59FBEA78736D}"/>
              </a:ext>
            </a:extLst>
          </p:cNvPr>
          <p:cNvSpPr txBox="1"/>
          <p:nvPr/>
        </p:nvSpPr>
        <p:spPr>
          <a:xfrm>
            <a:off x="556320" y="1807096"/>
            <a:ext cx="3600400"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State will lose revenue</a:t>
            </a:r>
          </a:p>
          <a:p>
            <a:pPr marL="285750" indent="-28575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Effects commission </a:t>
            </a:r>
            <a:r>
              <a:rPr lang="en-US" sz="2400" dirty="0" err="1">
                <a:latin typeface="Arial" panose="020B0604020202020204" pitchFamily="34" charset="0"/>
                <a:cs typeface="Arial" panose="020B0604020202020204" pitchFamily="34" charset="0"/>
              </a:rPr>
              <a:t>agenm</a:t>
            </a:r>
            <a:r>
              <a:rPr lang="en-US" sz="24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Prone to fraud</a:t>
            </a:r>
            <a:endParaRPr lang="en-IN" sz="24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47047" t="23750"/>
          <a:stretch/>
        </p:blipFill>
        <p:spPr>
          <a:xfrm>
            <a:off x="4660776" y="1313390"/>
            <a:ext cx="5164832" cy="4183360"/>
          </a:xfrm>
          <a:prstGeom prst="rect">
            <a:avLst/>
          </a:prstGeom>
        </p:spPr>
      </p:pic>
      <p:sp>
        <p:nvSpPr>
          <p:cNvPr id="3" name="TextBox 2">
            <a:extLst>
              <a:ext uri="{FF2B5EF4-FFF2-40B4-BE49-F238E27FC236}">
                <a16:creationId xmlns:a16="http://schemas.microsoft.com/office/drawing/2014/main" id="{5047FDF8-3177-4067-BDC0-58162A879A2C}"/>
              </a:ext>
            </a:extLst>
          </p:cNvPr>
          <p:cNvSpPr txBox="1"/>
          <p:nvPr/>
        </p:nvSpPr>
        <p:spPr>
          <a:xfrm>
            <a:off x="484312" y="222920"/>
            <a:ext cx="8568952" cy="584775"/>
          </a:xfrm>
          <a:prstGeom prst="rect">
            <a:avLst/>
          </a:prstGeom>
          <a:noFill/>
        </p:spPr>
        <p:txBody>
          <a:bodyPr wrap="square" rtlCol="0">
            <a:spAutoFit/>
          </a:bodyPr>
          <a:lstStyle/>
          <a:p>
            <a:r>
              <a:rPr lang="en-US" sz="3200" dirty="0">
                <a:latin typeface="Eras Demi ITC" panose="020B0805030504020804" pitchFamily="34" charset="0"/>
              </a:rPr>
              <a:t>Empowerment and Protection Bill 2020</a:t>
            </a:r>
            <a:endParaRPr lang="en-IN" sz="3200" dirty="0">
              <a:latin typeface="Eras Demi ITC" panose="020B0805030504020804" pitchFamily="34" charset="0"/>
            </a:endParaRPr>
          </a:p>
        </p:txBody>
      </p:sp>
      <p:sp>
        <p:nvSpPr>
          <p:cNvPr id="4" name="TextBox 3">
            <a:extLst>
              <a:ext uri="{FF2B5EF4-FFF2-40B4-BE49-F238E27FC236}">
                <a16:creationId xmlns:a16="http://schemas.microsoft.com/office/drawing/2014/main" id="{767CE93D-6819-40AE-AB95-DC059EA7E4F1}"/>
              </a:ext>
            </a:extLst>
          </p:cNvPr>
          <p:cNvSpPr txBox="1"/>
          <p:nvPr/>
        </p:nvSpPr>
        <p:spPr>
          <a:xfrm>
            <a:off x="268288" y="1284117"/>
            <a:ext cx="4392488"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Determining price.</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Difficulty for sponsors to make deal with small and marginal farmers</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Private corporate house lead to former exploitation.</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Exploited by the Sponsors</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Subsistence Crop will be broken.</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Disputes arising</a:t>
            </a:r>
            <a:endParaRPr lang="en-IN" sz="2400"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34497" t="27688"/>
          <a:stretch/>
        </p:blipFill>
        <p:spPr>
          <a:xfrm>
            <a:off x="3364632" y="1519064"/>
            <a:ext cx="6388968" cy="3967336"/>
          </a:xfrm>
          <a:prstGeom prst="rect">
            <a:avLst/>
          </a:prstGeom>
        </p:spPr>
      </p:pic>
      <p:sp>
        <p:nvSpPr>
          <p:cNvPr id="3" name="TextBox 2">
            <a:extLst>
              <a:ext uri="{FF2B5EF4-FFF2-40B4-BE49-F238E27FC236}">
                <a16:creationId xmlns:a16="http://schemas.microsoft.com/office/drawing/2014/main" id="{79AB3CF9-8E6A-419E-836F-04AB36297C09}"/>
              </a:ext>
            </a:extLst>
          </p:cNvPr>
          <p:cNvSpPr txBox="1"/>
          <p:nvPr/>
        </p:nvSpPr>
        <p:spPr>
          <a:xfrm>
            <a:off x="484312" y="222920"/>
            <a:ext cx="8568952" cy="584775"/>
          </a:xfrm>
          <a:prstGeom prst="rect">
            <a:avLst/>
          </a:prstGeom>
          <a:noFill/>
        </p:spPr>
        <p:txBody>
          <a:bodyPr wrap="square" rtlCol="0">
            <a:spAutoFit/>
          </a:bodyPr>
          <a:lstStyle/>
          <a:p>
            <a:r>
              <a:rPr lang="en-US" sz="3200" dirty="0">
                <a:latin typeface="Eras Demi ITC" panose="020B0805030504020804" pitchFamily="34" charset="0"/>
              </a:rPr>
              <a:t>Amendment Bill 2020</a:t>
            </a:r>
            <a:endParaRPr lang="en-IN" sz="3200" dirty="0">
              <a:latin typeface="Eras Demi ITC" panose="020B0805030504020804" pitchFamily="34" charset="0"/>
            </a:endParaRPr>
          </a:p>
        </p:txBody>
      </p:sp>
      <p:sp>
        <p:nvSpPr>
          <p:cNvPr id="4" name="TextBox 3">
            <a:extLst>
              <a:ext uri="{FF2B5EF4-FFF2-40B4-BE49-F238E27FC236}">
                <a16:creationId xmlns:a16="http://schemas.microsoft.com/office/drawing/2014/main" id="{FBD14AC9-B5FB-4149-A067-7ACE0F86477A}"/>
              </a:ext>
            </a:extLst>
          </p:cNvPr>
          <p:cNvSpPr txBox="1"/>
          <p:nvPr/>
        </p:nvSpPr>
        <p:spPr>
          <a:xfrm>
            <a:off x="124272" y="1519064"/>
            <a:ext cx="3240360" cy="304698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Monopoly in the market.</a:t>
            </a:r>
          </a:p>
          <a:p>
            <a:pPr marL="285750" indent="-28575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Black Marketing and Harding.</a:t>
            </a:r>
          </a:p>
          <a:p>
            <a:pPr marL="285750" indent="-28575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Less income for cultivators</a:t>
            </a:r>
            <a:endParaRPr lang="en-IN" sz="2400"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44832" t="27688"/>
          <a:stretch/>
        </p:blipFill>
        <p:spPr>
          <a:xfrm>
            <a:off x="4372744" y="1519064"/>
            <a:ext cx="5380856" cy="3967336"/>
          </a:xfrm>
          <a:prstGeom prst="rect">
            <a:avLst/>
          </a:prstGeom>
        </p:spPr>
      </p:pic>
      <p:sp>
        <p:nvSpPr>
          <p:cNvPr id="3" name="TextBox 2">
            <a:extLst>
              <a:ext uri="{FF2B5EF4-FFF2-40B4-BE49-F238E27FC236}">
                <a16:creationId xmlns:a16="http://schemas.microsoft.com/office/drawing/2014/main" id="{4BBFC7F2-9B9E-464A-A336-5932E19BFFC2}"/>
              </a:ext>
            </a:extLst>
          </p:cNvPr>
          <p:cNvSpPr txBox="1"/>
          <p:nvPr/>
        </p:nvSpPr>
        <p:spPr>
          <a:xfrm>
            <a:off x="484312" y="222920"/>
            <a:ext cx="8568952" cy="584775"/>
          </a:xfrm>
          <a:prstGeom prst="rect">
            <a:avLst/>
          </a:prstGeom>
          <a:noFill/>
        </p:spPr>
        <p:txBody>
          <a:bodyPr wrap="square" rtlCol="0">
            <a:spAutoFit/>
          </a:bodyPr>
          <a:lstStyle/>
          <a:p>
            <a:r>
              <a:rPr lang="en-US" sz="3200" dirty="0">
                <a:latin typeface="Eras Demi ITC" panose="020B0805030504020804" pitchFamily="34" charset="0"/>
              </a:rPr>
              <a:t>WHO ARE PROTESTING</a:t>
            </a:r>
            <a:endParaRPr lang="en-IN" sz="3200" dirty="0">
              <a:latin typeface="Eras Demi ITC" panose="020B0805030504020804" pitchFamily="34" charset="0"/>
            </a:endParaRPr>
          </a:p>
        </p:txBody>
      </p:sp>
      <p:sp>
        <p:nvSpPr>
          <p:cNvPr id="4" name="TextBox 3">
            <a:extLst>
              <a:ext uri="{FF2B5EF4-FFF2-40B4-BE49-F238E27FC236}">
                <a16:creationId xmlns:a16="http://schemas.microsoft.com/office/drawing/2014/main" id="{086B5891-B57B-47F3-8F6F-EC643F69F70A}"/>
              </a:ext>
            </a:extLst>
          </p:cNvPr>
          <p:cNvSpPr txBox="1"/>
          <p:nvPr/>
        </p:nvSpPr>
        <p:spPr>
          <a:xfrm>
            <a:off x="10534" y="1229074"/>
            <a:ext cx="4392488" cy="403187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Protests started in the north Indian states when the ordinances were introduced in Parliament and passed via voice vote in the Lok Sabha and Rajya Sabha.</a:t>
            </a:r>
          </a:p>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The bills was opposed in both houses by opposition names including TMC,CO RESS, D K and BSP.</a:t>
            </a:r>
          </a:p>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Farmers started protesting in many parts of North India, especially Punjab and Haryana. A tractor was set on fire of India Gate.</a:t>
            </a:r>
          </a:p>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A massive protest is also raging across Karnataka where a state-Wide bandh was observed.</a:t>
            </a:r>
          </a:p>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There were protests outside 250 Central govt. offices in Kerala.</a:t>
            </a:r>
            <a:endParaRPr lang="en-IN" sz="1600" dirty="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41141" t="21126"/>
          <a:stretch/>
        </p:blipFill>
        <p:spPr>
          <a:xfrm>
            <a:off x="4012704" y="1159024"/>
            <a:ext cx="5740896" cy="4327376"/>
          </a:xfrm>
          <a:prstGeom prst="rect">
            <a:avLst/>
          </a:prstGeom>
        </p:spPr>
      </p:pic>
      <p:sp>
        <p:nvSpPr>
          <p:cNvPr id="3" name="TextBox 2">
            <a:extLst>
              <a:ext uri="{FF2B5EF4-FFF2-40B4-BE49-F238E27FC236}">
                <a16:creationId xmlns:a16="http://schemas.microsoft.com/office/drawing/2014/main" id="{9328E495-6DE8-48CF-88D8-2A4CA7646C10}"/>
              </a:ext>
            </a:extLst>
          </p:cNvPr>
          <p:cNvSpPr txBox="1"/>
          <p:nvPr/>
        </p:nvSpPr>
        <p:spPr>
          <a:xfrm>
            <a:off x="484312" y="222920"/>
            <a:ext cx="8568952" cy="584775"/>
          </a:xfrm>
          <a:prstGeom prst="rect">
            <a:avLst/>
          </a:prstGeom>
          <a:noFill/>
        </p:spPr>
        <p:txBody>
          <a:bodyPr wrap="square" rtlCol="0">
            <a:spAutoFit/>
          </a:bodyPr>
          <a:lstStyle/>
          <a:p>
            <a:r>
              <a:rPr lang="en-US" sz="3200" dirty="0">
                <a:latin typeface="Eras Demi ITC" panose="020B0805030504020804" pitchFamily="34" charset="0"/>
              </a:rPr>
              <a:t>WHAT ARE THE FARMERS CONCERNS</a:t>
            </a:r>
            <a:endParaRPr lang="en-IN" sz="3200" dirty="0">
              <a:latin typeface="Eras Demi ITC" panose="020B0805030504020804" pitchFamily="34" charset="0"/>
            </a:endParaRPr>
          </a:p>
        </p:txBody>
      </p:sp>
      <p:sp>
        <p:nvSpPr>
          <p:cNvPr id="4" name="TextBox 3">
            <a:extLst>
              <a:ext uri="{FF2B5EF4-FFF2-40B4-BE49-F238E27FC236}">
                <a16:creationId xmlns:a16="http://schemas.microsoft.com/office/drawing/2014/main" id="{E3AA95BC-A9EC-4A8A-AA17-E3794757E269}"/>
              </a:ext>
            </a:extLst>
          </p:cNvPr>
          <p:cNvSpPr txBox="1"/>
          <p:nvPr/>
        </p:nvSpPr>
        <p:spPr>
          <a:xfrm>
            <a:off x="406474" y="1375048"/>
            <a:ext cx="3600400"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To protect mandis market</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New law for the regulation of MSP</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Against the corporatization of agriculture .</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Free market V/S Regulated market</a:t>
            </a:r>
            <a:endParaRPr lang="en-IN" sz="2400"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030C8BD-66A2-4936-B31D-B18432E1E347}"/>
              </a:ext>
            </a:extLst>
          </p:cNvPr>
          <p:cNvSpPr>
            <a:spLocks noChangeAspect="1" noChangeArrowheads="1"/>
          </p:cNvSpPr>
          <p:nvPr/>
        </p:nvSpPr>
        <p:spPr bwMode="auto">
          <a:xfrm>
            <a:off x="4724400" y="2590800"/>
            <a:ext cx="440432" cy="4404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5FF7FBC-79C8-4D8F-B888-36C2FF34F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875" y="2095128"/>
            <a:ext cx="4743725" cy="3162483"/>
          </a:xfrm>
          <a:prstGeom prst="rect">
            <a:avLst/>
          </a:prstGeom>
        </p:spPr>
      </p:pic>
      <p:sp>
        <p:nvSpPr>
          <p:cNvPr id="5" name="TextBox 4">
            <a:extLst>
              <a:ext uri="{FF2B5EF4-FFF2-40B4-BE49-F238E27FC236}">
                <a16:creationId xmlns:a16="http://schemas.microsoft.com/office/drawing/2014/main" id="{24BAB7AD-4D39-45FD-AC77-CD8B9D15F46F}"/>
              </a:ext>
            </a:extLst>
          </p:cNvPr>
          <p:cNvSpPr txBox="1"/>
          <p:nvPr/>
        </p:nvSpPr>
        <p:spPr>
          <a:xfrm>
            <a:off x="340296" y="2095128"/>
            <a:ext cx="4536504" cy="230832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The government got the Farm Laws Repeal Bill, 2021, passed in both Houses of Parliament on Monday the first day of the winter session without any discussion, depriving the opposition any opportunity to speak on the contentious laws that had triggered protests more than a year ago</a:t>
            </a:r>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59F6029-F792-464C-8BF3-54BABA44B6EB}"/>
              </a:ext>
            </a:extLst>
          </p:cNvPr>
          <p:cNvSpPr txBox="1"/>
          <p:nvPr/>
        </p:nvSpPr>
        <p:spPr>
          <a:xfrm>
            <a:off x="1882523" y="364421"/>
            <a:ext cx="6564618" cy="923330"/>
          </a:xfrm>
          <a:prstGeom prst="rect">
            <a:avLst/>
          </a:prstGeom>
          <a:noFill/>
        </p:spPr>
        <p:txBody>
          <a:bodyPr wrap="none" rtlCol="0">
            <a:spAutoFit/>
          </a:bodyPr>
          <a:lstStyle/>
          <a:p>
            <a:r>
              <a:rPr lang="en-IN" sz="5400" dirty="0">
                <a:latin typeface="Eras Demi ITC" panose="020B0805030504020804" pitchFamily="34" charset="0"/>
              </a:rPr>
              <a:t>Farm laws repealed</a:t>
            </a:r>
          </a:p>
        </p:txBody>
      </p:sp>
    </p:spTree>
    <p:extLst>
      <p:ext uri="{BB962C8B-B14F-4D97-AF65-F5344CB8AC3E}">
        <p14:creationId xmlns:p14="http://schemas.microsoft.com/office/powerpoint/2010/main" val="4141195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AA7C9D-A90C-4DBE-B87A-F8F3B8097B77}"/>
              </a:ext>
            </a:extLst>
          </p:cNvPr>
          <p:cNvSpPr txBox="1"/>
          <p:nvPr/>
        </p:nvSpPr>
        <p:spPr>
          <a:xfrm>
            <a:off x="844352" y="150912"/>
            <a:ext cx="8621216" cy="769441"/>
          </a:xfrm>
          <a:prstGeom prst="rect">
            <a:avLst/>
          </a:prstGeom>
          <a:noFill/>
        </p:spPr>
        <p:txBody>
          <a:bodyPr wrap="square" rtlCol="0">
            <a:spAutoFit/>
          </a:bodyPr>
          <a:lstStyle/>
          <a:p>
            <a:r>
              <a:rPr lang="en-US" sz="4400" dirty="0">
                <a:latin typeface="Eras Demi ITC" panose="020B0805030504020804" pitchFamily="34" charset="0"/>
              </a:rPr>
              <a:t>History of agriculture in </a:t>
            </a:r>
            <a:r>
              <a:rPr lang="en-US" sz="4400" dirty="0" err="1">
                <a:latin typeface="Eras Demi ITC" panose="020B0805030504020804" pitchFamily="34" charset="0"/>
              </a:rPr>
              <a:t>india</a:t>
            </a:r>
            <a:endParaRPr lang="en-IN" sz="4400" dirty="0">
              <a:latin typeface="Eras Demi ITC" panose="020B0805030504020804" pitchFamily="34" charset="0"/>
            </a:endParaRPr>
          </a:p>
        </p:txBody>
      </p:sp>
      <p:sp>
        <p:nvSpPr>
          <p:cNvPr id="5" name="TextBox 4">
            <a:extLst>
              <a:ext uri="{FF2B5EF4-FFF2-40B4-BE49-F238E27FC236}">
                <a16:creationId xmlns:a16="http://schemas.microsoft.com/office/drawing/2014/main" id="{FB82BBB5-86BA-4854-8D9C-EA923D6722B4}"/>
              </a:ext>
            </a:extLst>
          </p:cNvPr>
          <p:cNvSpPr txBox="1"/>
          <p:nvPr/>
        </p:nvSpPr>
        <p:spPr>
          <a:xfrm>
            <a:off x="340296" y="1735089"/>
            <a:ext cx="2808312" cy="1200329"/>
          </a:xfrm>
          <a:prstGeom prst="rect">
            <a:avLst/>
          </a:prstGeom>
          <a:noFill/>
        </p:spPr>
        <p:txBody>
          <a:bodyPr wrap="square" rtlCol="0">
            <a:spAutoFit/>
          </a:bodyPr>
          <a:lstStyle/>
          <a:p>
            <a:r>
              <a:rPr lang="en-US" sz="1200" b="0" i="0" dirty="0">
                <a:solidFill>
                  <a:srgbClr val="202124"/>
                </a:solidFill>
                <a:effectLst/>
                <a:latin typeface="arial" panose="020B0604020202020204" pitchFamily="34" charset="0"/>
              </a:rPr>
              <a:t>The share of agriculture in GDP increased to </a:t>
            </a:r>
            <a:r>
              <a:rPr lang="en-US" sz="1200" b="1" i="0" dirty="0">
                <a:solidFill>
                  <a:srgbClr val="202124"/>
                </a:solidFill>
                <a:effectLst/>
                <a:latin typeface="arial" panose="020B0604020202020204" pitchFamily="34" charset="0"/>
              </a:rPr>
              <a:t>19.9 per cent</a:t>
            </a:r>
            <a:r>
              <a:rPr lang="en-US" sz="1200" b="0" i="0" dirty="0">
                <a:solidFill>
                  <a:srgbClr val="202124"/>
                </a:solidFill>
                <a:effectLst/>
                <a:latin typeface="arial" panose="020B0604020202020204" pitchFamily="34" charset="0"/>
              </a:rPr>
              <a:t> in 2020-21 from 17.8 per cent in 2019-20. The last time the contribution of the agriculture sector in GDP was at 20 per cent was in 2003-04</a:t>
            </a:r>
            <a:endParaRPr lang="en-IN" sz="1200" dirty="0"/>
          </a:p>
        </p:txBody>
      </p:sp>
      <p:sp>
        <p:nvSpPr>
          <p:cNvPr id="6" name="Oval 5">
            <a:extLst>
              <a:ext uri="{FF2B5EF4-FFF2-40B4-BE49-F238E27FC236}">
                <a16:creationId xmlns:a16="http://schemas.microsoft.com/office/drawing/2014/main" id="{59113BA9-67F0-42D7-B487-B22E70D612F7}"/>
              </a:ext>
            </a:extLst>
          </p:cNvPr>
          <p:cNvSpPr/>
          <p:nvPr/>
        </p:nvSpPr>
        <p:spPr>
          <a:xfrm>
            <a:off x="196280" y="1807096"/>
            <a:ext cx="144016" cy="1440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8D94F4A-BEAF-413B-911D-03B563AEBEE8}"/>
              </a:ext>
            </a:extLst>
          </p:cNvPr>
          <p:cNvSpPr txBox="1"/>
          <p:nvPr/>
        </p:nvSpPr>
        <p:spPr>
          <a:xfrm>
            <a:off x="340296" y="3023404"/>
            <a:ext cx="2592288" cy="646331"/>
          </a:xfrm>
          <a:prstGeom prst="rect">
            <a:avLst/>
          </a:prstGeom>
          <a:noFill/>
        </p:spPr>
        <p:txBody>
          <a:bodyPr wrap="square" rtlCol="0">
            <a:spAutoFit/>
          </a:bodyPr>
          <a:lstStyle/>
          <a:p>
            <a:r>
              <a:rPr lang="en-US" sz="1200" b="0" i="0" dirty="0">
                <a:solidFill>
                  <a:srgbClr val="333333"/>
                </a:solidFill>
                <a:effectLst/>
                <a:latin typeface="Arial" panose="020B0604020202020204" pitchFamily="34" charset="0"/>
                <a:cs typeface="Arial" panose="020B0604020202020204" pitchFamily="34" charset="0"/>
              </a:rPr>
              <a:t>Agriculture </a:t>
            </a:r>
            <a:r>
              <a:rPr lang="en-US" sz="1200" dirty="0">
                <a:solidFill>
                  <a:srgbClr val="333333"/>
                </a:solidFill>
                <a:latin typeface="Arial" panose="020B0604020202020204" pitchFamily="34" charset="0"/>
                <a:cs typeface="Arial" panose="020B0604020202020204" pitchFamily="34" charset="0"/>
              </a:rPr>
              <a:t>is</a:t>
            </a:r>
            <a:r>
              <a:rPr lang="en-US" sz="1200" b="0" i="0" dirty="0">
                <a:solidFill>
                  <a:srgbClr val="333333"/>
                </a:solidFill>
                <a:effectLst/>
                <a:latin typeface="Arial" panose="020B0604020202020204" pitchFamily="34" charset="0"/>
                <a:cs typeface="Arial" panose="020B0604020202020204" pitchFamily="34" charset="0"/>
              </a:rPr>
              <a:t> the primary source of livelihood for about 58% of India’s population</a:t>
            </a:r>
            <a:endParaRPr lang="en-IN" sz="1200"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AB915DCC-EE70-4139-9954-2EFAE5FC3259}"/>
              </a:ext>
            </a:extLst>
          </p:cNvPr>
          <p:cNvSpPr/>
          <p:nvPr/>
        </p:nvSpPr>
        <p:spPr>
          <a:xfrm>
            <a:off x="196280" y="3095412"/>
            <a:ext cx="144016" cy="1440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67CD5C-D5A4-4619-998B-61DF68A4C24B}"/>
              </a:ext>
            </a:extLst>
          </p:cNvPr>
          <p:cNvSpPr txBox="1"/>
          <p:nvPr/>
        </p:nvSpPr>
        <p:spPr>
          <a:xfrm>
            <a:off x="340296" y="3968229"/>
            <a:ext cx="3384376" cy="830997"/>
          </a:xfrm>
          <a:prstGeom prst="rect">
            <a:avLst/>
          </a:prstGeom>
          <a:noFill/>
        </p:spPr>
        <p:txBody>
          <a:bodyPr wrap="square" rtlCol="0">
            <a:spAutoFit/>
          </a:bodyPr>
          <a:lstStyle/>
          <a:p>
            <a:r>
              <a:rPr lang="en-US" sz="1200" b="0" i="0" dirty="0">
                <a:solidFill>
                  <a:srgbClr val="202124"/>
                </a:solidFill>
                <a:effectLst/>
                <a:latin typeface="arial" panose="020B0604020202020204" pitchFamily="34" charset="0"/>
              </a:rPr>
              <a:t>India is the world's largest producer of milk, pulses and jute, and ranks as the second largest producer of </a:t>
            </a:r>
            <a:r>
              <a:rPr lang="en-US" sz="1200" b="1" i="0" dirty="0">
                <a:solidFill>
                  <a:srgbClr val="202124"/>
                </a:solidFill>
                <a:effectLst/>
                <a:latin typeface="arial" panose="020B0604020202020204" pitchFamily="34" charset="0"/>
              </a:rPr>
              <a:t>rice, wheat, sugarcane, groundnut, vegetables, fruit and cotton</a:t>
            </a:r>
            <a:endParaRPr lang="en-IN" sz="1200" dirty="0"/>
          </a:p>
        </p:txBody>
      </p:sp>
      <p:sp>
        <p:nvSpPr>
          <p:cNvPr id="11" name="Oval 10">
            <a:extLst>
              <a:ext uri="{FF2B5EF4-FFF2-40B4-BE49-F238E27FC236}">
                <a16:creationId xmlns:a16="http://schemas.microsoft.com/office/drawing/2014/main" id="{90963E60-B8F8-4B27-93DD-2D46328399D4}"/>
              </a:ext>
            </a:extLst>
          </p:cNvPr>
          <p:cNvSpPr/>
          <p:nvPr/>
        </p:nvSpPr>
        <p:spPr>
          <a:xfrm>
            <a:off x="196280" y="4039344"/>
            <a:ext cx="144016" cy="1440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90783841-F700-4492-A875-03F43ED84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964" y="3669735"/>
            <a:ext cx="2723636" cy="1816665"/>
          </a:xfrm>
          <a:prstGeom prst="rect">
            <a:avLst/>
          </a:prstGeom>
        </p:spPr>
      </p:pic>
      <p:pic>
        <p:nvPicPr>
          <p:cNvPr id="15" name="Picture 14">
            <a:extLst>
              <a:ext uri="{FF2B5EF4-FFF2-40B4-BE49-F238E27FC236}">
                <a16:creationId xmlns:a16="http://schemas.microsoft.com/office/drawing/2014/main" id="{F5C5EFD0-DD94-4740-9600-3C0D534D7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964" y="1388126"/>
            <a:ext cx="2723636" cy="2281609"/>
          </a:xfrm>
          <a:prstGeom prst="rect">
            <a:avLst/>
          </a:prstGeom>
        </p:spPr>
      </p:pic>
      <p:pic>
        <p:nvPicPr>
          <p:cNvPr id="17" name="Picture 16">
            <a:extLst>
              <a:ext uri="{FF2B5EF4-FFF2-40B4-BE49-F238E27FC236}">
                <a16:creationId xmlns:a16="http://schemas.microsoft.com/office/drawing/2014/main" id="{66837FCD-C141-4E51-AE57-314DB6341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2464" y="1388126"/>
            <a:ext cx="2857500" cy="2281609"/>
          </a:xfrm>
          <a:prstGeom prst="rect">
            <a:avLst/>
          </a:prstGeom>
        </p:spPr>
      </p:pic>
      <p:pic>
        <p:nvPicPr>
          <p:cNvPr id="19" name="Picture 18">
            <a:extLst>
              <a:ext uri="{FF2B5EF4-FFF2-40B4-BE49-F238E27FC236}">
                <a16:creationId xmlns:a16="http://schemas.microsoft.com/office/drawing/2014/main" id="{4BBDFC9E-708F-4F40-88D0-9F5826A5C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2464" y="3669734"/>
            <a:ext cx="2857500" cy="1816666"/>
          </a:xfrm>
          <a:prstGeom prst="rect">
            <a:avLst/>
          </a:prstGeom>
        </p:spPr>
      </p:pic>
    </p:spTree>
    <p:extLst>
      <p:ext uri="{BB962C8B-B14F-4D97-AF65-F5344CB8AC3E}">
        <p14:creationId xmlns:p14="http://schemas.microsoft.com/office/powerpoint/2010/main" val="2993613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49263" t="25063" r="-1"/>
          <a:stretch/>
        </p:blipFill>
        <p:spPr>
          <a:xfrm>
            <a:off x="4804792" y="1375048"/>
            <a:ext cx="4948808" cy="4111352"/>
          </a:xfrm>
          <a:prstGeom prst="rect">
            <a:avLst/>
          </a:prstGeom>
        </p:spPr>
      </p:pic>
      <p:sp>
        <p:nvSpPr>
          <p:cNvPr id="3" name="TextBox 2">
            <a:extLst>
              <a:ext uri="{FF2B5EF4-FFF2-40B4-BE49-F238E27FC236}">
                <a16:creationId xmlns:a16="http://schemas.microsoft.com/office/drawing/2014/main" id="{D2B6D505-CFF4-40C2-A13D-FCB3BAB7E0A4}"/>
              </a:ext>
            </a:extLst>
          </p:cNvPr>
          <p:cNvSpPr txBox="1"/>
          <p:nvPr/>
        </p:nvSpPr>
        <p:spPr>
          <a:xfrm>
            <a:off x="484312" y="222920"/>
            <a:ext cx="8568952" cy="646331"/>
          </a:xfrm>
          <a:prstGeom prst="rect">
            <a:avLst/>
          </a:prstGeom>
          <a:noFill/>
        </p:spPr>
        <p:txBody>
          <a:bodyPr wrap="square" rtlCol="0">
            <a:spAutoFit/>
          </a:bodyPr>
          <a:lstStyle/>
          <a:p>
            <a:r>
              <a:rPr lang="en-US" sz="3600" dirty="0">
                <a:latin typeface="Eras Demi ITC" panose="020B0805030504020804" pitchFamily="34" charset="0"/>
              </a:rPr>
              <a:t>CONCLUSION</a:t>
            </a:r>
            <a:endParaRPr lang="en-IN" sz="3600" dirty="0">
              <a:latin typeface="Eras Demi ITC" panose="020B0805030504020804" pitchFamily="34" charset="0"/>
            </a:endParaRPr>
          </a:p>
        </p:txBody>
      </p:sp>
      <p:sp>
        <p:nvSpPr>
          <p:cNvPr id="4" name="TextBox 3">
            <a:extLst>
              <a:ext uri="{FF2B5EF4-FFF2-40B4-BE49-F238E27FC236}">
                <a16:creationId xmlns:a16="http://schemas.microsoft.com/office/drawing/2014/main" id="{31EC2CBF-C8A7-4F1C-AD07-FC305484CE24}"/>
              </a:ext>
            </a:extLst>
          </p:cNvPr>
          <p:cNvSpPr txBox="1"/>
          <p:nvPr/>
        </p:nvSpPr>
        <p:spPr>
          <a:xfrm>
            <a:off x="0" y="962085"/>
            <a:ext cx="4588768"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The farmers are the soul of our nation and their growth and upliftment IS the foremost duty to be taken care of by the government.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Farmers will be freed from the clutches of selling their produce at designated places.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However this contracts also include the dangers of turning farmers Into slaves.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Moreover, the main thing to do ensure the betterment of farmers is strengthening the government market spaces- APMCs and to eliminate the loopholes in them.</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public interest farm laws were repealed.</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DFDA8B-6906-48CD-AFD0-3692A01EA41A}"/>
              </a:ext>
            </a:extLst>
          </p:cNvPr>
          <p:cNvSpPr txBox="1"/>
          <p:nvPr/>
        </p:nvSpPr>
        <p:spPr>
          <a:xfrm>
            <a:off x="124272" y="4183360"/>
            <a:ext cx="6734023" cy="1200329"/>
          </a:xfrm>
          <a:prstGeom prst="rect">
            <a:avLst/>
          </a:prstGeom>
          <a:noFill/>
        </p:spPr>
        <p:txBody>
          <a:bodyPr wrap="none" rtlCol="0">
            <a:spAutoFit/>
          </a:bodyPr>
          <a:lstStyle/>
          <a:p>
            <a:r>
              <a:rPr lang="en-US" dirty="0"/>
              <a:t>For more information here are links of informational videos and article</a:t>
            </a:r>
          </a:p>
          <a:p>
            <a:r>
              <a:rPr lang="en-IN" dirty="0">
                <a:hlinkClick r:id="rId2"/>
              </a:rPr>
              <a:t>https://www.youtube.com/watch?v=oQlicIzQork</a:t>
            </a:r>
            <a:endParaRPr lang="en-US" dirty="0"/>
          </a:p>
          <a:p>
            <a:r>
              <a:rPr lang="en-IN" dirty="0">
                <a:hlinkClick r:id="rId3"/>
              </a:rPr>
              <a:t>https://www.youtube.com/watch?v=Mist4zw3e3I</a:t>
            </a:r>
            <a:endParaRPr lang="en-US" dirty="0"/>
          </a:p>
          <a:p>
            <a:r>
              <a:rPr lang="en-IN" dirty="0"/>
              <a:t>https://www.pib.gov.in/PressReleasePage.aspx?PRID=1741942</a:t>
            </a:r>
          </a:p>
        </p:txBody>
      </p:sp>
      <p:sp>
        <p:nvSpPr>
          <p:cNvPr id="4" name="TextBox 3">
            <a:extLst>
              <a:ext uri="{FF2B5EF4-FFF2-40B4-BE49-F238E27FC236}">
                <a16:creationId xmlns:a16="http://schemas.microsoft.com/office/drawing/2014/main" id="{5E2700AD-1217-44BC-8249-ED2CB6F9B530}"/>
              </a:ext>
            </a:extLst>
          </p:cNvPr>
          <p:cNvSpPr txBox="1"/>
          <p:nvPr/>
        </p:nvSpPr>
        <p:spPr>
          <a:xfrm>
            <a:off x="3292624" y="1735088"/>
            <a:ext cx="4122071" cy="769441"/>
          </a:xfrm>
          <a:prstGeom prst="rect">
            <a:avLst/>
          </a:prstGeom>
          <a:noFill/>
        </p:spPr>
        <p:txBody>
          <a:bodyPr wrap="square" rtlCol="0">
            <a:spAutoFit/>
          </a:bodyPr>
          <a:lstStyle/>
          <a:p>
            <a:r>
              <a:rPr lang="en-US" sz="4400" dirty="0">
                <a:latin typeface="Eras Demi ITC" panose="020B0805030504020804" pitchFamily="34" charset="0"/>
              </a:rPr>
              <a:t>Thank You</a:t>
            </a:r>
            <a:endParaRPr lang="en-IN" sz="4400" dirty="0">
              <a:latin typeface="Eras Demi ITC" panose="020B0805030504020804" pitchFamily="34" charset="0"/>
            </a:endParaRPr>
          </a:p>
        </p:txBody>
      </p:sp>
    </p:spTree>
    <p:extLst>
      <p:ext uri="{BB962C8B-B14F-4D97-AF65-F5344CB8AC3E}">
        <p14:creationId xmlns:p14="http://schemas.microsoft.com/office/powerpoint/2010/main" val="37725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7DB7D8-D303-4338-962F-B2284326FE9F}"/>
              </a:ext>
            </a:extLst>
          </p:cNvPr>
          <p:cNvSpPr txBox="1"/>
          <p:nvPr/>
        </p:nvSpPr>
        <p:spPr>
          <a:xfrm>
            <a:off x="507655" y="4687416"/>
            <a:ext cx="8738290" cy="646331"/>
          </a:xfrm>
          <a:prstGeom prst="rect">
            <a:avLst/>
          </a:prstGeom>
          <a:noFill/>
        </p:spPr>
        <p:txBody>
          <a:bodyPr wrap="none" rtlCol="0">
            <a:spAutoFit/>
          </a:bodyPr>
          <a:lstStyle/>
          <a:p>
            <a:r>
              <a:rPr lang="en-US" dirty="0"/>
              <a:t>For a detailed report you can visit at</a:t>
            </a:r>
          </a:p>
          <a:p>
            <a:r>
              <a:rPr lang="en-IN" b="1" dirty="0"/>
              <a:t>https://www.indiabudget.gov.in/economicsurvey/doc/Statistical-Appendix-in-English.pdf</a:t>
            </a:r>
          </a:p>
        </p:txBody>
      </p:sp>
      <p:pic>
        <p:nvPicPr>
          <p:cNvPr id="6" name="Picture 5">
            <a:extLst>
              <a:ext uri="{FF2B5EF4-FFF2-40B4-BE49-F238E27FC236}">
                <a16:creationId xmlns:a16="http://schemas.microsoft.com/office/drawing/2014/main" id="{C53CA511-DEEE-4C21-A77E-A09A2AC5B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55" y="152653"/>
            <a:ext cx="8738290" cy="4419600"/>
          </a:xfrm>
          <a:prstGeom prst="rect">
            <a:avLst/>
          </a:prstGeom>
        </p:spPr>
      </p:pic>
    </p:spTree>
    <p:extLst>
      <p:ext uri="{BB962C8B-B14F-4D97-AF65-F5344CB8AC3E}">
        <p14:creationId xmlns:p14="http://schemas.microsoft.com/office/powerpoint/2010/main" val="128349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1026" name="Picture 2">
            <a:extLst>
              <a:ext uri="{FF2B5EF4-FFF2-40B4-BE49-F238E27FC236}">
                <a16:creationId xmlns:a16="http://schemas.microsoft.com/office/drawing/2014/main" id="{52457CD4-CEE1-40ED-8032-CC212B867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744" y="1663081"/>
            <a:ext cx="5380856" cy="3816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972CC9-7EB1-4AF2-8608-2A8181B3C372}"/>
              </a:ext>
            </a:extLst>
          </p:cNvPr>
          <p:cNvSpPr txBox="1"/>
          <p:nvPr/>
        </p:nvSpPr>
        <p:spPr>
          <a:xfrm>
            <a:off x="590170" y="222920"/>
            <a:ext cx="8927444" cy="1077218"/>
          </a:xfrm>
          <a:prstGeom prst="rect">
            <a:avLst/>
          </a:prstGeom>
          <a:noFill/>
        </p:spPr>
        <p:txBody>
          <a:bodyPr wrap="none" rtlCol="0">
            <a:spAutoFit/>
          </a:bodyPr>
          <a:lstStyle/>
          <a:p>
            <a:r>
              <a:rPr lang="en-US" sz="3200" dirty="0">
                <a:latin typeface="Eras Demi ITC" panose="020B0805030504020804" pitchFamily="34" charset="0"/>
              </a:rPr>
              <a:t>MAJOR PROBLEMS FACED BY THE FARMING</a:t>
            </a:r>
          </a:p>
          <a:p>
            <a:r>
              <a:rPr lang="en-US" sz="3200" dirty="0">
                <a:latin typeface="Eras Demi ITC" panose="020B0805030504020804" pitchFamily="34" charset="0"/>
              </a:rPr>
              <a:t>SECTOR</a:t>
            </a:r>
            <a:endParaRPr lang="en-IN" sz="3200" dirty="0">
              <a:latin typeface="Eras Demi ITC" panose="020B0805030504020804" pitchFamily="34" charset="0"/>
            </a:endParaRPr>
          </a:p>
        </p:txBody>
      </p:sp>
      <p:sp>
        <p:nvSpPr>
          <p:cNvPr id="4" name="TextBox 3">
            <a:extLst>
              <a:ext uri="{FF2B5EF4-FFF2-40B4-BE49-F238E27FC236}">
                <a16:creationId xmlns:a16="http://schemas.microsoft.com/office/drawing/2014/main" id="{5B8930FD-FB26-462E-B381-5DBFFA6BE215}"/>
              </a:ext>
            </a:extLst>
          </p:cNvPr>
          <p:cNvSpPr txBox="1"/>
          <p:nvPr/>
        </p:nvSpPr>
        <p:spPr>
          <a:xfrm>
            <a:off x="412304" y="1509186"/>
            <a:ext cx="3960440" cy="3754874"/>
          </a:xfrm>
          <a:prstGeom prst="rect">
            <a:avLst/>
          </a:prstGeom>
          <a:noFill/>
        </p:spPr>
        <p:txBody>
          <a:bodyPr wrap="square" rtlCol="0">
            <a:spAutoFit/>
          </a:bodyPr>
          <a:lstStyle/>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Lack of Organized Marketing System</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Too Many Intermediates</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Lack of Standardization</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Corrupt Policies</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illiteracy and Lack of Unity among Farmers</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Lack of a proper marketing channel forces</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Lack of availability of financial resources</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Lack of awareness about market</a:t>
            </a:r>
            <a:endParaRPr lang="en-IN" sz="1400" b="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sp>
        <p:nvSpPr>
          <p:cNvPr id="4" name="TextBox 3">
            <a:extLst>
              <a:ext uri="{FF2B5EF4-FFF2-40B4-BE49-F238E27FC236}">
                <a16:creationId xmlns:a16="http://schemas.microsoft.com/office/drawing/2014/main" id="{1FF059CF-A2EA-4F06-BBA5-35487A8D1CC9}"/>
              </a:ext>
            </a:extLst>
          </p:cNvPr>
          <p:cNvSpPr txBox="1"/>
          <p:nvPr/>
        </p:nvSpPr>
        <p:spPr>
          <a:xfrm>
            <a:off x="772344" y="222920"/>
            <a:ext cx="7920880" cy="1200329"/>
          </a:xfrm>
          <a:prstGeom prst="rect">
            <a:avLst/>
          </a:prstGeom>
          <a:noFill/>
        </p:spPr>
        <p:txBody>
          <a:bodyPr wrap="square" rtlCol="0">
            <a:spAutoFit/>
          </a:bodyPr>
          <a:lstStyle/>
          <a:p>
            <a:r>
              <a:rPr lang="en-US" sz="2400" dirty="0">
                <a:latin typeface="Eras Demi ITC" panose="020B0805030504020804" pitchFamily="34" charset="0"/>
              </a:rPr>
              <a:t>THE FARMERS PRODUCE TRADE AND</a:t>
            </a:r>
          </a:p>
          <a:p>
            <a:r>
              <a:rPr lang="en-US" sz="2400" dirty="0">
                <a:latin typeface="Eras Demi ITC" panose="020B0805030504020804" pitchFamily="34" charset="0"/>
              </a:rPr>
              <a:t>COMMERCE (PROMOTION AND FACILITATION)</a:t>
            </a:r>
          </a:p>
          <a:p>
            <a:r>
              <a:rPr lang="en-US" sz="2400" dirty="0">
                <a:latin typeface="Eras Demi ITC" panose="020B0805030504020804" pitchFamily="34" charset="0"/>
              </a:rPr>
              <a:t>BILL 2020</a:t>
            </a:r>
            <a:endParaRPr lang="en-IN" sz="2400" dirty="0">
              <a:latin typeface="Eras Demi ITC" panose="020B0805030504020804" pitchFamily="34" charset="0"/>
            </a:endParaRPr>
          </a:p>
        </p:txBody>
      </p:sp>
      <p:sp>
        <p:nvSpPr>
          <p:cNvPr id="5" name="TextBox 4">
            <a:extLst>
              <a:ext uri="{FF2B5EF4-FFF2-40B4-BE49-F238E27FC236}">
                <a16:creationId xmlns:a16="http://schemas.microsoft.com/office/drawing/2014/main" id="{43786AA3-8F87-49E1-B5C7-F5C1C8EF34ED}"/>
              </a:ext>
            </a:extLst>
          </p:cNvPr>
          <p:cNvSpPr txBox="1"/>
          <p:nvPr/>
        </p:nvSpPr>
        <p:spPr>
          <a:xfrm>
            <a:off x="196280" y="1519064"/>
            <a:ext cx="2952328" cy="3816429"/>
          </a:xfrm>
          <a:prstGeom prst="rect">
            <a:avLst/>
          </a:prstGeom>
          <a:noFill/>
        </p:spPr>
        <p:txBody>
          <a:bodyPr wrap="square" rtlCol="0">
            <a:spAutoFit/>
          </a:bodyPr>
          <a:lstStyle/>
          <a:p>
            <a:pPr marL="285750" indent="-285750">
              <a:buFont typeface="Wingdings" panose="05000000000000000000" pitchFamily="2" charset="2"/>
              <a:buChar char="Ø"/>
            </a:pPr>
            <a:r>
              <a:rPr lang="en-US" sz="2200" dirty="0">
                <a:latin typeface="Arial" panose="020B0604020202020204" pitchFamily="34" charset="0"/>
                <a:cs typeface="Arial" panose="020B0604020202020204" pitchFamily="34" charset="0"/>
              </a:rPr>
              <a:t>Permits intro-state and inter-state trade of farmers’ produce</a:t>
            </a:r>
          </a:p>
          <a:p>
            <a:pPr marL="285750" indent="-285750">
              <a:buFont typeface="Wingdings" panose="05000000000000000000" pitchFamily="2" charset="2"/>
              <a:buChar char="Ø"/>
            </a:pPr>
            <a:r>
              <a:rPr lang="en-US" sz="2200" dirty="0">
                <a:latin typeface="Arial" panose="020B0604020202020204" pitchFamily="34" charset="0"/>
                <a:cs typeface="Arial" panose="020B0604020202020204" pitchFamily="34" charset="0"/>
              </a:rPr>
              <a:t>Freedom of choice</a:t>
            </a:r>
          </a:p>
          <a:p>
            <a:pPr marL="285750" indent="-285750">
              <a:buFont typeface="Wingdings" panose="05000000000000000000" pitchFamily="2" charset="2"/>
              <a:buChar char="Ø"/>
            </a:pPr>
            <a:r>
              <a:rPr lang="en-US" sz="2200" dirty="0">
                <a:latin typeface="Arial" panose="020B0604020202020204" pitchFamily="34" charset="0"/>
                <a:cs typeface="Arial" panose="020B0604020202020204" pitchFamily="34" charset="0"/>
              </a:rPr>
              <a:t>Efficient, transparent and barrier-free</a:t>
            </a:r>
          </a:p>
          <a:p>
            <a:pPr marL="285750" indent="-285750">
              <a:buFont typeface="Wingdings" panose="05000000000000000000" pitchFamily="2" charset="2"/>
              <a:buChar char="Ø"/>
            </a:pPr>
            <a:r>
              <a:rPr lang="en-US" sz="2200" dirty="0">
                <a:latin typeface="Arial" panose="020B0604020202020204" pitchFamily="34" charset="0"/>
                <a:cs typeface="Arial" panose="020B0604020202020204" pitchFamily="34" charset="0"/>
              </a:rPr>
              <a:t>Facilitate framework for electronic trading</a:t>
            </a:r>
            <a:endParaRPr lang="en-IN" sz="2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D54E7EE-6169-42D7-91E1-0E95F3A74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848" y="1591072"/>
            <a:ext cx="6603751" cy="3579603"/>
          </a:xfrm>
          <a:prstGeom prst="rect">
            <a:avLst/>
          </a:prstGeom>
        </p:spPr>
      </p:pic>
      <p:sp>
        <p:nvSpPr>
          <p:cNvPr id="2" name="TextBox 1">
            <a:extLst>
              <a:ext uri="{FF2B5EF4-FFF2-40B4-BE49-F238E27FC236}">
                <a16:creationId xmlns:a16="http://schemas.microsoft.com/office/drawing/2014/main" id="{A3A123B5-ADF1-49DE-A33C-DE7253BD64DA}"/>
              </a:ext>
            </a:extLst>
          </p:cNvPr>
          <p:cNvSpPr txBox="1"/>
          <p:nvPr/>
        </p:nvSpPr>
        <p:spPr>
          <a:xfrm>
            <a:off x="5634031" y="5140151"/>
            <a:ext cx="1635384" cy="692497"/>
          </a:xfrm>
          <a:prstGeom prst="rect">
            <a:avLst/>
          </a:prstGeom>
          <a:noFill/>
        </p:spPr>
        <p:txBody>
          <a:bodyPr wrap="none" rtlCol="0">
            <a:spAutoFit/>
          </a:bodyPr>
          <a:lstStyle/>
          <a:p>
            <a:r>
              <a:rPr lang="en-IN" sz="1050" b="1" i="0" dirty="0">
                <a:solidFill>
                  <a:srgbClr val="202124"/>
                </a:solidFill>
                <a:effectLst/>
                <a:latin typeface="arial" panose="020B0604020202020204" pitchFamily="34" charset="0"/>
              </a:rPr>
              <a:t>agriculture minister</a:t>
            </a:r>
          </a:p>
          <a:p>
            <a:r>
              <a:rPr lang="en-IN" sz="1050" b="1" i="0" dirty="0">
                <a:solidFill>
                  <a:srgbClr val="202124"/>
                </a:solidFill>
                <a:effectLst/>
                <a:latin typeface="arial" panose="020B0604020202020204" pitchFamily="34" charset="0"/>
              </a:rPr>
              <a:t>Narendra Singh </a:t>
            </a:r>
            <a:r>
              <a:rPr lang="en-IN" sz="1050" b="1" i="0" dirty="0" err="1">
                <a:solidFill>
                  <a:srgbClr val="202124"/>
                </a:solidFill>
                <a:effectLst/>
                <a:latin typeface="arial" panose="020B0604020202020204" pitchFamily="34" charset="0"/>
              </a:rPr>
              <a:t>Tomar</a:t>
            </a:r>
            <a:endParaRPr lang="en-IN" sz="1050" b="1" i="0" dirty="0">
              <a:solidFill>
                <a:srgbClr val="202124"/>
              </a:solidFill>
              <a:effectLst/>
              <a:latin typeface="arial" panose="020B0604020202020204" pitchFamily="34" charset="0"/>
            </a:endParaRPr>
          </a:p>
          <a:p>
            <a:endParaRPr lang="en-IN"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sp>
        <p:nvSpPr>
          <p:cNvPr id="3" name="TextBox 2">
            <a:extLst>
              <a:ext uri="{FF2B5EF4-FFF2-40B4-BE49-F238E27FC236}">
                <a16:creationId xmlns:a16="http://schemas.microsoft.com/office/drawing/2014/main" id="{21644FEA-8EC9-4834-89C4-C96DA8D6D1AE}"/>
              </a:ext>
            </a:extLst>
          </p:cNvPr>
          <p:cNvSpPr txBox="1"/>
          <p:nvPr/>
        </p:nvSpPr>
        <p:spPr>
          <a:xfrm>
            <a:off x="556320" y="78904"/>
            <a:ext cx="7992888" cy="1200329"/>
          </a:xfrm>
          <a:prstGeom prst="rect">
            <a:avLst/>
          </a:prstGeom>
          <a:noFill/>
        </p:spPr>
        <p:txBody>
          <a:bodyPr wrap="square" rtlCol="0">
            <a:spAutoFit/>
          </a:bodyPr>
          <a:lstStyle/>
          <a:p>
            <a:r>
              <a:rPr lang="en-US" sz="2400" dirty="0">
                <a:latin typeface="Eras Demi ITC" panose="020B0805030504020804" pitchFamily="34" charset="0"/>
              </a:rPr>
              <a:t>THE FARMERS (EMPOWERMENT AND PROTECTION )</a:t>
            </a:r>
          </a:p>
          <a:p>
            <a:r>
              <a:rPr lang="en-US" sz="2400" dirty="0">
                <a:latin typeface="Eras Demi ITC" panose="020B0805030504020804" pitchFamily="34" charset="0"/>
              </a:rPr>
              <a:t>AGREEMENT ON PRICE ASSURANCE AND FARMERS</a:t>
            </a:r>
          </a:p>
          <a:p>
            <a:r>
              <a:rPr lang="en-US" sz="2400" dirty="0">
                <a:latin typeface="Eras Demi ITC" panose="020B0805030504020804" pitchFamily="34" charset="0"/>
              </a:rPr>
              <a:t>SERVICE BILL 2020</a:t>
            </a:r>
            <a:endParaRPr lang="en-IN" sz="2400" dirty="0">
              <a:latin typeface="Eras Demi ITC" panose="020B0805030504020804" pitchFamily="34" charset="0"/>
            </a:endParaRPr>
          </a:p>
        </p:txBody>
      </p:sp>
      <p:sp>
        <p:nvSpPr>
          <p:cNvPr id="4" name="TextBox 3">
            <a:extLst>
              <a:ext uri="{FF2B5EF4-FFF2-40B4-BE49-F238E27FC236}">
                <a16:creationId xmlns:a16="http://schemas.microsoft.com/office/drawing/2014/main" id="{241A5126-9789-4A6D-B9B4-E25763C28904}"/>
              </a:ext>
            </a:extLst>
          </p:cNvPr>
          <p:cNvSpPr txBox="1"/>
          <p:nvPr/>
        </p:nvSpPr>
        <p:spPr>
          <a:xfrm>
            <a:off x="340296" y="1591072"/>
            <a:ext cx="3600400" cy="304698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Protection of farmers interest</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Contract farming</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Nation wide legal framework</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Corporate Dominance</a:t>
            </a:r>
          </a:p>
          <a:p>
            <a:pPr marL="285750" indent="-285750">
              <a:buFont typeface="Wingdings" panose="05000000000000000000" pitchFamily="2" charset="2"/>
              <a:buChar char="Ø"/>
            </a:pPr>
            <a:r>
              <a:rPr lang="en-US" sz="2400" dirty="0">
                <a:latin typeface="Arial" panose="020B0604020202020204" pitchFamily="34" charset="0"/>
                <a:cs typeface="Arial" panose="020B0604020202020204" pitchFamily="34" charset="0"/>
              </a:rPr>
              <a:t>No Exploitation of Farmers</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AEE34DE-C505-4698-BC6A-A0C8F3AE5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680" y="1792275"/>
            <a:ext cx="5964867" cy="33516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sp>
        <p:nvSpPr>
          <p:cNvPr id="3" name="TextBox 2">
            <a:extLst>
              <a:ext uri="{FF2B5EF4-FFF2-40B4-BE49-F238E27FC236}">
                <a16:creationId xmlns:a16="http://schemas.microsoft.com/office/drawing/2014/main" id="{CC8A20A5-2583-48C9-BF37-69E3FB5FCA5B}"/>
              </a:ext>
            </a:extLst>
          </p:cNvPr>
          <p:cNvSpPr txBox="1"/>
          <p:nvPr/>
        </p:nvSpPr>
        <p:spPr>
          <a:xfrm>
            <a:off x="65722" y="225921"/>
            <a:ext cx="9649072" cy="523220"/>
          </a:xfrm>
          <a:prstGeom prst="rect">
            <a:avLst/>
          </a:prstGeom>
          <a:noFill/>
        </p:spPr>
        <p:txBody>
          <a:bodyPr wrap="square" rtlCol="0">
            <a:spAutoFit/>
          </a:bodyPr>
          <a:lstStyle/>
          <a:p>
            <a:r>
              <a:rPr lang="en-US" sz="2800" dirty="0">
                <a:latin typeface="Eras Demi ITC" panose="020B0805030504020804" pitchFamily="34" charset="0"/>
              </a:rPr>
              <a:t>THE ESSENTIAL COMMODITY(AMENDMENT) BILL, 2020</a:t>
            </a:r>
            <a:endParaRPr lang="en-IN" sz="2800" dirty="0">
              <a:latin typeface="Eras Demi ITC" panose="020B0805030504020804" pitchFamily="34" charset="0"/>
            </a:endParaRPr>
          </a:p>
        </p:txBody>
      </p:sp>
      <p:sp>
        <p:nvSpPr>
          <p:cNvPr id="4" name="TextBox 3">
            <a:extLst>
              <a:ext uri="{FF2B5EF4-FFF2-40B4-BE49-F238E27FC236}">
                <a16:creationId xmlns:a16="http://schemas.microsoft.com/office/drawing/2014/main" id="{7C4EC522-F581-4F6C-AD7B-E4CD07C2F0AB}"/>
              </a:ext>
            </a:extLst>
          </p:cNvPr>
          <p:cNvSpPr txBox="1"/>
          <p:nvPr/>
        </p:nvSpPr>
        <p:spPr>
          <a:xfrm>
            <a:off x="340296" y="1293162"/>
            <a:ext cx="3168352"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ADD/REMOVE ESSENTIAL COMMODITIES BOOSTING FARMERS INCOME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50% INCREASE IN NON PERISHABLE ITEMS 100% FOR PERISHABLE ITEMS</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BLACK MARKETING</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MONOPOLY OF PRIVATE COMANY</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81E4616-AA75-4A38-BBFB-5CDD73A0A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198" y="1370467"/>
            <a:ext cx="6286146" cy="35329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l="47731" t="21126" r="54"/>
          <a:stretch/>
        </p:blipFill>
        <p:spPr>
          <a:xfrm>
            <a:off x="4660776" y="1159024"/>
            <a:ext cx="5092824" cy="4327376"/>
          </a:xfrm>
          <a:prstGeom prst="rect">
            <a:avLst/>
          </a:prstGeom>
        </p:spPr>
      </p:pic>
      <p:sp>
        <p:nvSpPr>
          <p:cNvPr id="3" name="TextBox 2">
            <a:extLst>
              <a:ext uri="{FF2B5EF4-FFF2-40B4-BE49-F238E27FC236}">
                <a16:creationId xmlns:a16="http://schemas.microsoft.com/office/drawing/2014/main" id="{6C141A06-8AF1-4B01-8E94-BCC9FA03792F}"/>
              </a:ext>
            </a:extLst>
          </p:cNvPr>
          <p:cNvSpPr txBox="1"/>
          <p:nvPr/>
        </p:nvSpPr>
        <p:spPr>
          <a:xfrm>
            <a:off x="412304" y="294928"/>
            <a:ext cx="8568952" cy="523220"/>
          </a:xfrm>
          <a:prstGeom prst="rect">
            <a:avLst/>
          </a:prstGeom>
          <a:noFill/>
        </p:spPr>
        <p:txBody>
          <a:bodyPr wrap="square" rtlCol="0">
            <a:spAutoFit/>
          </a:bodyPr>
          <a:lstStyle/>
          <a:p>
            <a:r>
              <a:rPr lang="en-US" sz="2800" dirty="0">
                <a:latin typeface="Eras Demi ITC" panose="020B0805030504020804" pitchFamily="34" charset="0"/>
              </a:rPr>
              <a:t>WHAT COULD BE NEXT</a:t>
            </a:r>
            <a:endParaRPr lang="en-IN" sz="2800" dirty="0">
              <a:latin typeface="Eras Demi ITC" panose="020B0805030504020804" pitchFamily="34" charset="0"/>
            </a:endParaRPr>
          </a:p>
        </p:txBody>
      </p:sp>
      <p:sp>
        <p:nvSpPr>
          <p:cNvPr id="4" name="TextBox 3">
            <a:extLst>
              <a:ext uri="{FF2B5EF4-FFF2-40B4-BE49-F238E27FC236}">
                <a16:creationId xmlns:a16="http://schemas.microsoft.com/office/drawing/2014/main" id="{96674716-695F-439C-8BD5-C181A0944F6B}"/>
              </a:ext>
            </a:extLst>
          </p:cNvPr>
          <p:cNvSpPr txBox="1"/>
          <p:nvPr/>
        </p:nvSpPr>
        <p:spPr>
          <a:xfrm>
            <a:off x="268288" y="1231032"/>
            <a:ext cx="3697868" cy="3416320"/>
          </a:xfrm>
          <a:prstGeom prst="rect">
            <a:avLst/>
          </a:prstGeom>
          <a:noFill/>
        </p:spPr>
        <p:txBody>
          <a:bodyPr wrap="square" rtlCol="0">
            <a:spAutoFit/>
          </a:bodyPr>
          <a:lstStyle/>
          <a:p>
            <a:pPr marL="285750" indent="-285750">
              <a:buFont typeface="Wingdings" panose="05000000000000000000" pitchFamily="2" charset="2"/>
              <a:buChar char="Ø"/>
            </a:pPr>
            <a:r>
              <a:rPr lang="en-IN" b="1" i="0" dirty="0">
                <a:solidFill>
                  <a:srgbClr val="000000"/>
                </a:solidFill>
                <a:effectLst/>
                <a:latin typeface="Georgia" panose="02040502050405020303" pitchFamily="18" charset="0"/>
              </a:rPr>
              <a:t>Facilitating the crops to common public</a:t>
            </a:r>
          </a:p>
          <a:p>
            <a:pPr marL="285750"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b="1" i="0" dirty="0">
                <a:solidFill>
                  <a:srgbClr val="000000"/>
                </a:solidFill>
                <a:effectLst/>
                <a:latin typeface="inherit"/>
              </a:rPr>
              <a:t>Public investments for agriculture</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Giving them more information and insights in much clearer way</a:t>
            </a:r>
          </a:p>
          <a:p>
            <a:pPr marL="285750"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1" dirty="0">
                <a:latin typeface="Arial" panose="020B0604020202020204" pitchFamily="34" charset="0"/>
                <a:cs typeface="Arial" panose="020B0604020202020204" pitchFamily="34" charset="0"/>
              </a:rPr>
              <a:t>Produce more and control cost by low cost and efficient farming modals and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CC99"/>
        </a:solidFill>
        <a:effectLst/>
      </p:bgPr>
    </p:bg>
    <p:spTree>
      <p:nvGrpSpPr>
        <p:cNvPr id="1" name=""/>
        <p:cNvGrpSpPr/>
        <p:nvPr/>
      </p:nvGrpSpPr>
      <p:grpSpPr>
        <a:xfrm>
          <a:off x="0" y="0"/>
          <a:ext cx="9753600" cy="5486400"/>
          <a:chOff x="0" y="0"/>
          <a:chExt cx="9753600" cy="5486400"/>
        </a:xfrm>
      </p:grpSpPr>
      <p:pic>
        <p:nvPicPr>
          <p:cNvPr id="2" name="Picture 1"/>
          <p:cNvPicPr>
            <a:picLocks noChangeAspect="1"/>
          </p:cNvPicPr>
          <p:nvPr/>
        </p:nvPicPr>
        <p:blipFill rotWithShape="1">
          <a:blip r:embed="rId2"/>
          <a:srcRect t="39500"/>
          <a:stretch/>
        </p:blipFill>
        <p:spPr>
          <a:xfrm>
            <a:off x="0" y="2167136"/>
            <a:ext cx="9753600" cy="3319264"/>
          </a:xfrm>
          <a:prstGeom prst="rect">
            <a:avLst/>
          </a:prstGeom>
        </p:spPr>
      </p:pic>
      <p:sp>
        <p:nvSpPr>
          <p:cNvPr id="3" name="TextBox 2">
            <a:extLst>
              <a:ext uri="{FF2B5EF4-FFF2-40B4-BE49-F238E27FC236}">
                <a16:creationId xmlns:a16="http://schemas.microsoft.com/office/drawing/2014/main" id="{B52C499A-A5CC-42CF-895E-2CE523949B20}"/>
              </a:ext>
            </a:extLst>
          </p:cNvPr>
          <p:cNvSpPr txBox="1"/>
          <p:nvPr/>
        </p:nvSpPr>
        <p:spPr>
          <a:xfrm>
            <a:off x="3292624" y="943000"/>
            <a:ext cx="3888432" cy="707886"/>
          </a:xfrm>
          <a:prstGeom prst="rect">
            <a:avLst/>
          </a:prstGeom>
          <a:noFill/>
        </p:spPr>
        <p:txBody>
          <a:bodyPr wrap="square" rtlCol="0">
            <a:spAutoFit/>
          </a:bodyPr>
          <a:lstStyle/>
          <a:p>
            <a:pPr algn="ctr"/>
            <a:r>
              <a:rPr lang="en-US" sz="4000" dirty="0">
                <a:latin typeface="Eras Demi ITC" panose="020B0805030504020804" pitchFamily="34" charset="0"/>
              </a:rPr>
              <a:t>PROVISIONS</a:t>
            </a:r>
            <a:endParaRPr lang="en-IN" sz="4000" dirty="0">
              <a:latin typeface="Eras Demi ITC" panose="020B0805030504020804" pitchFamily="34" charset="0"/>
            </a:endParaRPr>
          </a:p>
        </p:txBody>
      </p:sp>
    </p:spTree>
  </p:cSld>
  <p:clrMapOvr>
    <a:masterClrMapping/>
  </p:clrMapOvr>
</p:sld>
</file>

<file path=ppt/theme/theme1.xml><?xml version="1.0" encoding="utf-8"?>
<a:theme xmlns:a="http://schemas.openxmlformats.org/drawingml/2006/main" name="Theme92">
  <a:themeElements>
    <a:clrScheme name="Theme9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92">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9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957</Words>
  <Application>Microsoft Macintosh PowerPoint</Application>
  <PresentationFormat>Custom</PresentationFormat>
  <Paragraphs>134</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vt:lpstr>
      <vt:lpstr>Arial Black</vt:lpstr>
      <vt:lpstr>Calibri</vt:lpstr>
      <vt:lpstr>Eras Demi ITC</vt:lpstr>
      <vt:lpstr>Georgia</vt:lpstr>
      <vt:lpstr>inherit</vt:lpstr>
      <vt:lpstr>Wingdings</vt:lpstr>
      <vt:lpstr>Theme92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Ankit Tayal</dc:creator>
  <cp:keywords/>
  <dc:description/>
  <cp:lastModifiedBy>Microsoft Office User</cp:lastModifiedBy>
  <cp:revision>17</cp:revision>
  <dcterms:created xsi:type="dcterms:W3CDTF">2022-02-25T15:32:01Z</dcterms:created>
  <dcterms:modified xsi:type="dcterms:W3CDTF">2022-04-02T20:18:42Z</dcterms:modified>
  <cp:category/>
</cp:coreProperties>
</file>